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620000" cy="19050000"/>
  <p:notesSz cx="7620000" cy="19050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1500" y="5905500"/>
            <a:ext cx="6477000" cy="400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C20D0D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43000" y="10668000"/>
            <a:ext cx="5334000" cy="476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7619999" cy="19049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910909"/>
            <a:ext cx="3254608" cy="1427797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00" y="3697469"/>
            <a:ext cx="3219449" cy="32194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1186" y="3248199"/>
            <a:ext cx="2296400" cy="22964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00" y="6027023"/>
            <a:ext cx="3219449" cy="32194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1186" y="6021400"/>
            <a:ext cx="2296400" cy="22964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00" y="9081030"/>
            <a:ext cx="3219449" cy="32194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1186" y="8903930"/>
            <a:ext cx="2296400" cy="229640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00" y="11772593"/>
            <a:ext cx="3219449" cy="321944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1186" y="11772593"/>
            <a:ext cx="2296400" cy="229640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00" y="14537114"/>
            <a:ext cx="3219449" cy="321944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1186" y="14537113"/>
            <a:ext cx="2296400" cy="2296400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3076960" y="2270296"/>
            <a:ext cx="1466215" cy="0"/>
          </a:xfrm>
          <a:custGeom>
            <a:avLst/>
            <a:gdLst/>
            <a:ahLst/>
            <a:cxnLst/>
            <a:rect l="l" t="t" r="r" b="b"/>
            <a:pathLst>
              <a:path w="1466214" h="0">
                <a:moveTo>
                  <a:pt x="0" y="0"/>
                </a:moveTo>
                <a:lnTo>
                  <a:pt x="1466077" y="0"/>
                </a:lnTo>
              </a:path>
            </a:pathLst>
          </a:custGeom>
          <a:ln w="47624">
            <a:solidFill>
              <a:srgbClr val="3C698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3076960" y="17730792"/>
            <a:ext cx="1466215" cy="0"/>
          </a:xfrm>
          <a:custGeom>
            <a:avLst/>
            <a:gdLst/>
            <a:ahLst/>
            <a:cxnLst/>
            <a:rect l="l" t="t" r="r" b="b"/>
            <a:pathLst>
              <a:path w="1466214" h="0">
                <a:moveTo>
                  <a:pt x="0" y="0"/>
                </a:moveTo>
                <a:lnTo>
                  <a:pt x="1466077" y="0"/>
                </a:lnTo>
              </a:path>
            </a:pathLst>
          </a:custGeom>
          <a:ln w="47624">
            <a:solidFill>
              <a:srgbClr val="3C698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C20D0D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C20D0D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1000" y="4381500"/>
            <a:ext cx="331470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924300" y="4381500"/>
            <a:ext cx="331470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00" b="0" i="0">
                <a:solidFill>
                  <a:srgbClr val="C20D0D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-1"/>
            <a:ext cx="7619999" cy="19049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11036" y="1265441"/>
            <a:ext cx="3997960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00" b="0" i="0">
                <a:solidFill>
                  <a:srgbClr val="C20D0D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1000" y="4381500"/>
            <a:ext cx="685800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90800" y="17716500"/>
            <a:ext cx="24384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1000" y="17716500"/>
            <a:ext cx="17526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86400" y="17716500"/>
            <a:ext cx="17526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hunfahair.com/ladies-topper/" TargetMode="External"/><Relationship Id="rId3" Type="http://schemas.openxmlformats.org/officeDocument/2006/relationships/hyperlink" Target="https://www.shunfahair.com/" TargetMode="External"/><Relationship Id="rId4" Type="http://schemas.openxmlformats.org/officeDocument/2006/relationships/image" Target="../media/image9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shunfahair.com/ladies-topper/" TargetMode="External"/><Relationship Id="rId3" Type="http://schemas.openxmlformats.org/officeDocument/2006/relationships/hyperlink" Target="https://sco.lt/7IJ1sW" TargetMode="External"/><Relationship Id="rId4" Type="http://schemas.openxmlformats.org/officeDocument/2006/relationships/hyperlink" Target="mailto:info@shunfahair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34610" y="3945297"/>
            <a:ext cx="1024890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spc="-10">
                <a:solidFill>
                  <a:srgbClr val="F0F0F0"/>
                </a:solidFill>
                <a:latin typeface="Verdana"/>
                <a:cs typeface="Verdana"/>
              </a:rPr>
              <a:t>BENEFITS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34537" y="6716223"/>
            <a:ext cx="1024890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spc="-10">
                <a:solidFill>
                  <a:srgbClr val="F0F0F0"/>
                </a:solidFill>
                <a:latin typeface="Verdana"/>
                <a:cs typeface="Verdana"/>
              </a:rPr>
              <a:t>BENEFITS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34537" y="9576702"/>
            <a:ext cx="1024890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spc="-10">
                <a:solidFill>
                  <a:srgbClr val="F0F0F0"/>
                </a:solidFill>
                <a:latin typeface="Verdana"/>
                <a:cs typeface="Verdana"/>
              </a:rPr>
              <a:t>BENEFITS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34537" y="12483653"/>
            <a:ext cx="1024890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spc="-10">
                <a:solidFill>
                  <a:srgbClr val="F0F0F0"/>
                </a:solidFill>
                <a:latin typeface="Verdana"/>
                <a:cs typeface="Verdana"/>
              </a:rPr>
              <a:t>BENEFITS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234537" y="15267226"/>
            <a:ext cx="1024890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spc="-10">
                <a:solidFill>
                  <a:srgbClr val="F0F0F0"/>
                </a:solidFill>
                <a:latin typeface="Verdana"/>
                <a:cs typeface="Verdana"/>
              </a:rPr>
              <a:t>BENEFITS</a:t>
            </a:r>
            <a:endParaRPr sz="155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501918" y="4182238"/>
            <a:ext cx="490220" cy="7023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450" spc="-1185">
                <a:solidFill>
                  <a:srgbClr val="FFFFFF"/>
                </a:solidFill>
                <a:latin typeface="Arial Black"/>
                <a:cs typeface="Arial Black"/>
              </a:rPr>
              <a:t>01</a:t>
            </a:r>
            <a:endParaRPr sz="4450">
              <a:latin typeface="Arial Black"/>
              <a:cs typeface="Arial Black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64122" y="6946051"/>
            <a:ext cx="565785" cy="7023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450" spc="-890">
                <a:solidFill>
                  <a:srgbClr val="FFFFFF"/>
                </a:solidFill>
                <a:latin typeface="Arial Black"/>
                <a:cs typeface="Arial Black"/>
              </a:rPr>
              <a:t>02</a:t>
            </a:r>
            <a:endParaRPr sz="4450">
              <a:latin typeface="Arial Black"/>
              <a:cs typeface="Arial Black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62967" y="9806530"/>
            <a:ext cx="568325" cy="7023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450" spc="-875">
                <a:solidFill>
                  <a:srgbClr val="FFFFFF"/>
                </a:solidFill>
                <a:latin typeface="Arial Black"/>
                <a:cs typeface="Arial Black"/>
              </a:rPr>
              <a:t>03</a:t>
            </a:r>
            <a:endParaRPr sz="4450">
              <a:latin typeface="Arial Black"/>
              <a:cs typeface="Arial Black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64122" y="12713481"/>
            <a:ext cx="565785" cy="7023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450" spc="-890">
                <a:solidFill>
                  <a:srgbClr val="FFFFFF"/>
                </a:solidFill>
                <a:latin typeface="Arial Black"/>
                <a:cs typeface="Arial Black"/>
              </a:rPr>
              <a:t>04</a:t>
            </a:r>
            <a:endParaRPr sz="4450">
              <a:latin typeface="Arial Black"/>
              <a:cs typeface="Arial Black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464122" y="15497052"/>
            <a:ext cx="565785" cy="7023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450" spc="-890">
                <a:solidFill>
                  <a:srgbClr val="FFFFFF"/>
                </a:solidFill>
                <a:latin typeface="Arial Black"/>
                <a:cs typeface="Arial Black"/>
              </a:rPr>
              <a:t>05</a:t>
            </a:r>
            <a:endParaRPr sz="4450">
              <a:latin typeface="Arial Black"/>
              <a:cs typeface="Arial Black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797300" y="2956636"/>
            <a:ext cx="3361054" cy="2422525"/>
          </a:xfrm>
          <a:prstGeom prst="rect">
            <a:avLst/>
          </a:prstGeom>
        </p:spPr>
        <p:txBody>
          <a:bodyPr wrap="square" lIns="0" tIns="183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2600" spc="-415">
                <a:solidFill>
                  <a:srgbClr val="EFA117"/>
                </a:solidFill>
                <a:latin typeface="Arial Black"/>
                <a:cs typeface="Arial Black"/>
              </a:rPr>
              <a:t>Versatility</a:t>
            </a:r>
            <a:endParaRPr sz="2600">
              <a:latin typeface="Arial Black"/>
              <a:cs typeface="Arial Black"/>
            </a:endParaRPr>
          </a:p>
          <a:p>
            <a:pPr marL="12700" marR="220979">
              <a:lnSpc>
                <a:spcPts val="1500"/>
              </a:lnSpc>
              <a:spcBef>
                <a:spcPts val="925"/>
              </a:spcBef>
            </a:pP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Layering:</a:t>
            </a:r>
            <a:r>
              <a:rPr dirty="0" sz="1400" spc="-6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Toppers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can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be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easily</a:t>
            </a:r>
            <a:r>
              <a:rPr dirty="0" sz="1400" spc="-6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layered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over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different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outfits,</a:t>
            </a:r>
            <a:r>
              <a:rPr dirty="0" sz="1400" spc="-4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making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them suitable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for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various</a:t>
            </a:r>
            <a:r>
              <a:rPr dirty="0" sz="1400" spc="-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occasions,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from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casual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outings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to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formal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events.</a:t>
            </a:r>
            <a:endParaRPr sz="1400">
              <a:latin typeface="Roboto"/>
              <a:cs typeface="Roboto"/>
            </a:endParaRPr>
          </a:p>
          <a:p>
            <a:pPr marL="12700" marR="5080">
              <a:lnSpc>
                <a:spcPts val="1500"/>
              </a:lnSpc>
              <a:spcBef>
                <a:spcPts val="1500"/>
              </a:spcBef>
            </a:pP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Seasonal</a:t>
            </a:r>
            <a:r>
              <a:rPr dirty="0" sz="1400" spc="-75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Adaptability:</a:t>
            </a:r>
            <a:r>
              <a:rPr dirty="0" sz="1400" spc="-7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Lightweight toppers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are</a:t>
            </a:r>
            <a:r>
              <a:rPr dirty="0" sz="1400" spc="-4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perfect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for</a:t>
            </a:r>
            <a:r>
              <a:rPr dirty="0" sz="1400" spc="-4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spring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Roboto"/>
                <a:cs typeface="Roboto"/>
              </a:rPr>
              <a:t>and</a:t>
            </a:r>
            <a:r>
              <a:rPr dirty="0" sz="1400" spc="50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summer,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while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heavier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fabrics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are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ideal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Roboto"/>
                <a:cs typeface="Roboto"/>
              </a:rPr>
              <a:t>for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cooler</a:t>
            </a:r>
            <a:r>
              <a:rPr dirty="0" sz="1400" spc="-8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months.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797300" y="5848448"/>
            <a:ext cx="3337560" cy="2426335"/>
          </a:xfrm>
          <a:prstGeom prst="rect">
            <a:avLst/>
          </a:prstGeom>
        </p:spPr>
        <p:txBody>
          <a:bodyPr wrap="square" lIns="0" tIns="1860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65"/>
              </a:spcBef>
            </a:pPr>
            <a:r>
              <a:rPr dirty="0" sz="2600" spc="-465">
                <a:solidFill>
                  <a:srgbClr val="ED5320"/>
                </a:solidFill>
                <a:latin typeface="Arial Black"/>
                <a:cs typeface="Arial Black"/>
              </a:rPr>
              <a:t>Style</a:t>
            </a:r>
            <a:r>
              <a:rPr dirty="0" sz="2600" spc="-405">
                <a:solidFill>
                  <a:srgbClr val="ED5320"/>
                </a:solidFill>
                <a:latin typeface="Arial Black"/>
                <a:cs typeface="Arial Black"/>
              </a:rPr>
              <a:t> </a:t>
            </a:r>
            <a:r>
              <a:rPr dirty="0" sz="2600" spc="-545">
                <a:solidFill>
                  <a:srgbClr val="ED5320"/>
                </a:solidFill>
                <a:latin typeface="Arial Black"/>
                <a:cs typeface="Arial Black"/>
              </a:rPr>
              <a:t>Enhancement</a:t>
            </a:r>
            <a:endParaRPr sz="2600">
              <a:latin typeface="Arial Black"/>
              <a:cs typeface="Arial Black"/>
            </a:endParaRPr>
          </a:p>
          <a:p>
            <a:pPr marL="12700" marR="5080">
              <a:lnSpc>
                <a:spcPts val="1500"/>
              </a:lnSpc>
              <a:spcBef>
                <a:spcPts val="935"/>
              </a:spcBef>
            </a:pP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Fashion</a:t>
            </a:r>
            <a:r>
              <a:rPr dirty="0" sz="1400" spc="-45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 b="1">
                <a:solidFill>
                  <a:srgbClr val="8F8B8B"/>
                </a:solidFill>
                <a:latin typeface="Roboto"/>
                <a:cs typeface="Roboto"/>
              </a:rPr>
              <a:t>Statement:</a:t>
            </a:r>
            <a:r>
              <a:rPr dirty="0" sz="1400" spc="-45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Toppers</a:t>
            </a:r>
            <a:r>
              <a:rPr dirty="0" sz="1400" spc="-4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add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chic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and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Roboto"/>
                <a:cs typeface="Roboto"/>
              </a:rPr>
              <a:t>stylish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element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to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any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outfit,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elevating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</a:t>
            </a:r>
            <a:r>
              <a:rPr dirty="0" sz="1400" spc="-3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simple</a:t>
            </a:r>
            <a:r>
              <a:rPr dirty="0" sz="1400" spc="-3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look</a:t>
            </a:r>
            <a:r>
              <a:rPr dirty="0" sz="1400" spc="-3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to</a:t>
            </a:r>
            <a:r>
              <a:rPr dirty="0" sz="1400" spc="-3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something</a:t>
            </a:r>
            <a:r>
              <a:rPr dirty="0" sz="1400" spc="-2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more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sophisticated.</a:t>
            </a:r>
            <a:endParaRPr sz="1400">
              <a:latin typeface="Roboto"/>
              <a:cs typeface="Roboto"/>
            </a:endParaRPr>
          </a:p>
          <a:p>
            <a:pPr marL="12700" marR="248920">
              <a:lnSpc>
                <a:spcPts val="1500"/>
              </a:lnSpc>
              <a:spcBef>
                <a:spcPts val="1500"/>
              </a:spcBef>
            </a:pPr>
            <a:r>
              <a:rPr dirty="0" sz="1400" spc="-10" b="1">
                <a:solidFill>
                  <a:srgbClr val="8F8B8B"/>
                </a:solidFill>
                <a:latin typeface="Roboto"/>
                <a:cs typeface="Roboto"/>
              </a:rPr>
              <a:t>Customization:</a:t>
            </a:r>
            <a:r>
              <a:rPr dirty="0" sz="1400" spc="-2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With</a:t>
            </a:r>
            <a:r>
              <a:rPr dirty="0" sz="1400" spc="-1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</a:t>
            </a:r>
            <a:r>
              <a:rPr dirty="0" sz="1400" spc="-1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variety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of</a:t>
            </a:r>
            <a:r>
              <a:rPr dirty="0" sz="1400" spc="-1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styles, colors,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and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patterns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available,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toppers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allow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for</a:t>
            </a:r>
            <a:r>
              <a:rPr dirty="0" sz="1400" spc="-3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personalized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fashion</a:t>
            </a:r>
            <a:r>
              <a:rPr dirty="0" sz="1400" spc="-3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choices that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reflect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individual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style.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797300" y="8755484"/>
            <a:ext cx="3315970" cy="2044700"/>
          </a:xfrm>
          <a:prstGeom prst="rect">
            <a:avLst/>
          </a:prstGeom>
        </p:spPr>
        <p:txBody>
          <a:bodyPr wrap="square" lIns="0" tIns="1854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dirty="0" sz="2600" spc="-500">
                <a:solidFill>
                  <a:srgbClr val="D54E99"/>
                </a:solidFill>
                <a:latin typeface="Arial Black"/>
                <a:cs typeface="Arial Black"/>
              </a:rPr>
              <a:t>Comfort</a:t>
            </a:r>
            <a:endParaRPr sz="2600">
              <a:latin typeface="Arial Black"/>
              <a:cs typeface="Arial Black"/>
            </a:endParaRPr>
          </a:p>
          <a:p>
            <a:pPr marL="12700" marR="233045">
              <a:lnSpc>
                <a:spcPts val="1500"/>
              </a:lnSpc>
              <a:spcBef>
                <a:spcPts val="935"/>
              </a:spcBef>
            </a:pP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Easy</a:t>
            </a:r>
            <a:r>
              <a:rPr dirty="0" sz="1400" spc="-4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to</a:t>
            </a:r>
            <a:r>
              <a:rPr dirty="0" sz="1400" spc="-35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Wear:</a:t>
            </a:r>
            <a:r>
              <a:rPr dirty="0" sz="1400" spc="-35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Toppers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are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generally </a:t>
            </a:r>
            <a:r>
              <a:rPr dirty="0" sz="1400" spc="-60">
                <a:solidFill>
                  <a:srgbClr val="8F8B8B"/>
                </a:solidFill>
                <a:latin typeface="Roboto"/>
                <a:cs typeface="Roboto"/>
              </a:rPr>
              <a:t>loose-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fitting,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providing</a:t>
            </a:r>
            <a:r>
              <a:rPr dirty="0" sz="1400" spc="-3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comfort</a:t>
            </a:r>
            <a:r>
              <a:rPr dirty="0" sz="1400" spc="-3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without sacrificing</a:t>
            </a:r>
            <a:r>
              <a:rPr dirty="0" sz="1400" spc="-7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style.</a:t>
            </a:r>
            <a:endParaRPr sz="1400">
              <a:latin typeface="Roboto"/>
              <a:cs typeface="Roboto"/>
            </a:endParaRPr>
          </a:p>
          <a:p>
            <a:pPr marL="12700" marR="5080">
              <a:lnSpc>
                <a:spcPts val="1500"/>
              </a:lnSpc>
              <a:spcBef>
                <a:spcPts val="1500"/>
              </a:spcBef>
            </a:pPr>
            <a:r>
              <a:rPr dirty="0" sz="1400" spc="-10" b="1">
                <a:solidFill>
                  <a:srgbClr val="8F8B8B"/>
                </a:solidFill>
                <a:latin typeface="Roboto"/>
                <a:cs typeface="Roboto"/>
              </a:rPr>
              <a:t>Breathability:</a:t>
            </a:r>
            <a:r>
              <a:rPr dirty="0" sz="1400" spc="-4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Many</a:t>
            </a:r>
            <a:r>
              <a:rPr dirty="0" sz="1400" spc="-4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toppers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are</a:t>
            </a:r>
            <a:r>
              <a:rPr dirty="0" sz="1400" spc="-4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made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from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 breathable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fabrics,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 ensuring</a:t>
            </a:r>
            <a:r>
              <a:rPr dirty="0" sz="1400" spc="-1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comfort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even</a:t>
            </a:r>
            <a:r>
              <a:rPr dirty="0" sz="1400" spc="-7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in</a:t>
            </a:r>
            <a:r>
              <a:rPr dirty="0" sz="1400" spc="-7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warmer</a:t>
            </a:r>
            <a:r>
              <a:rPr dirty="0" sz="1400" spc="-7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weather.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797300" y="11758051"/>
            <a:ext cx="3364865" cy="2332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409">
                <a:solidFill>
                  <a:srgbClr val="048CD8"/>
                </a:solidFill>
                <a:latin typeface="Arial Black"/>
                <a:cs typeface="Arial Black"/>
              </a:rPr>
              <a:t>Flattering</a:t>
            </a:r>
            <a:r>
              <a:rPr dirty="0" sz="2600" spc="-395">
                <a:solidFill>
                  <a:srgbClr val="048CD8"/>
                </a:solidFill>
                <a:latin typeface="Arial Black"/>
                <a:cs typeface="Arial Black"/>
              </a:rPr>
              <a:t> </a:t>
            </a:r>
            <a:r>
              <a:rPr dirty="0" sz="2600" spc="-450">
                <a:solidFill>
                  <a:srgbClr val="048CD8"/>
                </a:solidFill>
                <a:latin typeface="Arial Black"/>
                <a:cs typeface="Arial Black"/>
              </a:rPr>
              <a:t>Fit</a:t>
            </a:r>
            <a:endParaRPr sz="2600">
              <a:latin typeface="Arial Black"/>
              <a:cs typeface="Arial Black"/>
            </a:endParaRPr>
          </a:p>
          <a:p>
            <a:pPr marL="12700" marR="5080">
              <a:lnSpc>
                <a:spcPts val="1500"/>
              </a:lnSpc>
              <a:spcBef>
                <a:spcPts val="1565"/>
              </a:spcBef>
            </a:pP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Body</a:t>
            </a:r>
            <a:r>
              <a:rPr dirty="0" sz="1400" spc="-5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Shape:</a:t>
            </a:r>
            <a:r>
              <a:rPr dirty="0" sz="1400" spc="-5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Toppers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often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have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a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forgiving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silhouette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that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can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flatter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various body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types,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providing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coverage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in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desired areas.</a:t>
            </a:r>
            <a:endParaRPr sz="1400">
              <a:latin typeface="Roboto"/>
              <a:cs typeface="Roboto"/>
            </a:endParaRPr>
          </a:p>
          <a:p>
            <a:pPr marL="12700" marR="199390">
              <a:lnSpc>
                <a:spcPts val="1500"/>
              </a:lnSpc>
              <a:spcBef>
                <a:spcPts val="1500"/>
              </a:spcBef>
            </a:pP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Length</a:t>
            </a:r>
            <a:r>
              <a:rPr dirty="0" sz="1400" spc="-65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Options:</a:t>
            </a:r>
            <a:r>
              <a:rPr dirty="0" sz="1400" spc="-6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Available</a:t>
            </a:r>
            <a:r>
              <a:rPr dirty="0" sz="1400" spc="-6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in</a:t>
            </a:r>
            <a:r>
              <a:rPr dirty="0" sz="1400" spc="-6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different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lengths,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from</a:t>
            </a:r>
            <a:r>
              <a:rPr dirty="0" sz="1400" spc="-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65">
                <a:solidFill>
                  <a:srgbClr val="8F8B8B"/>
                </a:solidFill>
                <a:latin typeface="Roboto"/>
                <a:cs typeface="Roboto"/>
              </a:rPr>
              <a:t>waist-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length</a:t>
            </a:r>
            <a:r>
              <a:rPr dirty="0" sz="1400" spc="-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to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65">
                <a:solidFill>
                  <a:srgbClr val="8F8B8B"/>
                </a:solidFill>
                <a:latin typeface="Roboto"/>
                <a:cs typeface="Roboto"/>
              </a:rPr>
              <a:t>full-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length, allowing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for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</a:t>
            </a:r>
            <a:r>
              <a:rPr dirty="0" sz="1400" spc="-3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flattering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fit</a:t>
            </a:r>
            <a:r>
              <a:rPr dirty="0" sz="1400" spc="-3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depending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Roboto"/>
                <a:cs typeface="Roboto"/>
              </a:rPr>
              <a:t>on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the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wearer’s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preference.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797300" y="14369592"/>
            <a:ext cx="3349625" cy="2301240"/>
          </a:xfrm>
          <a:prstGeom prst="rect">
            <a:avLst/>
          </a:prstGeom>
        </p:spPr>
        <p:txBody>
          <a:bodyPr wrap="square" lIns="0" tIns="228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600" spc="-420">
                <a:solidFill>
                  <a:srgbClr val="5DB63C"/>
                </a:solidFill>
                <a:latin typeface="Arial Black"/>
                <a:cs typeface="Arial Black"/>
              </a:rPr>
              <a:t>Practicality</a:t>
            </a:r>
            <a:endParaRPr sz="2600">
              <a:latin typeface="Arial Black"/>
              <a:cs typeface="Arial Black"/>
            </a:endParaRPr>
          </a:p>
          <a:p>
            <a:pPr algn="just" marL="12700" marR="5080">
              <a:lnSpc>
                <a:spcPts val="1500"/>
              </a:lnSpc>
              <a:spcBef>
                <a:spcPts val="1115"/>
              </a:spcBef>
            </a:pP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Easy</a:t>
            </a:r>
            <a:r>
              <a:rPr dirty="0" sz="1400" spc="-6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Maintenance:</a:t>
            </a:r>
            <a:r>
              <a:rPr dirty="0" sz="1400" spc="-5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Most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toppers</a:t>
            </a:r>
            <a:r>
              <a:rPr dirty="0" sz="1400" spc="-5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are</a:t>
            </a:r>
            <a:r>
              <a:rPr dirty="0" sz="1400" spc="-6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easy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to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care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for,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often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requiring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simple</a:t>
            </a:r>
            <a:r>
              <a:rPr dirty="0" sz="1400" spc="-3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washing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and</a:t>
            </a:r>
            <a:r>
              <a:rPr dirty="0" sz="1400" spc="-6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minimal</a:t>
            </a:r>
            <a:r>
              <a:rPr dirty="0" sz="1400" spc="-6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ironing.</a:t>
            </a:r>
            <a:endParaRPr sz="1400">
              <a:latin typeface="Roboto"/>
              <a:cs typeface="Roboto"/>
            </a:endParaRPr>
          </a:p>
          <a:p>
            <a:pPr marL="12700" marR="147955">
              <a:lnSpc>
                <a:spcPts val="1500"/>
              </a:lnSpc>
              <a:spcBef>
                <a:spcPts val="1500"/>
              </a:spcBef>
            </a:pPr>
            <a:r>
              <a:rPr dirty="0" sz="1400" spc="-10" b="1">
                <a:solidFill>
                  <a:srgbClr val="8F8B8B"/>
                </a:solidFill>
                <a:latin typeface="Roboto"/>
                <a:cs typeface="Roboto"/>
              </a:rPr>
              <a:t>Travel-</a:t>
            </a:r>
            <a:r>
              <a:rPr dirty="0" sz="1400" b="1">
                <a:solidFill>
                  <a:srgbClr val="8F8B8B"/>
                </a:solidFill>
                <a:latin typeface="Roboto"/>
                <a:cs typeface="Roboto"/>
              </a:rPr>
              <a:t>Friendly:</a:t>
            </a:r>
            <a:r>
              <a:rPr dirty="0" sz="1400" spc="-50" b="1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Lightweight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and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easy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Roboto"/>
                <a:cs typeface="Roboto"/>
              </a:rPr>
              <a:t>to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pack,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toppers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are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great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for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travel,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providing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an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8F8B8B"/>
                </a:solidFill>
                <a:latin typeface="Roboto"/>
                <a:cs typeface="Roboto"/>
              </a:rPr>
              <a:t>extra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layer</a:t>
            </a:r>
            <a:r>
              <a:rPr dirty="0" sz="1400" spc="-50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Roboto"/>
                <a:cs typeface="Roboto"/>
              </a:rPr>
              <a:t>without</a:t>
            </a:r>
            <a:r>
              <a:rPr dirty="0" sz="1400" spc="-45">
                <a:solidFill>
                  <a:srgbClr val="8F8B8B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Roboto"/>
                <a:cs typeface="Roboto"/>
              </a:rPr>
              <a:t>adding bulk.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323178" y="709389"/>
            <a:ext cx="497395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C6CFD4"/>
                </a:solidFill>
                <a:latin typeface="Verdana"/>
                <a:cs typeface="Verdana"/>
              </a:rPr>
              <a:t>The</a:t>
            </a:r>
            <a:r>
              <a:rPr dirty="0" sz="3600" spc="-240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3600" spc="55">
                <a:solidFill>
                  <a:srgbClr val="C6CFD4"/>
                </a:solidFill>
                <a:latin typeface="Verdana"/>
                <a:cs typeface="Verdana"/>
              </a:rPr>
              <a:t>Benefits</a:t>
            </a:r>
            <a:r>
              <a:rPr dirty="0" sz="3600" spc="-240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C6CFD4"/>
                </a:solidFill>
                <a:latin typeface="Verdana"/>
                <a:cs typeface="Verdana"/>
              </a:rPr>
              <a:t>of</a:t>
            </a:r>
            <a:r>
              <a:rPr dirty="0" sz="3600" spc="-23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3600" spc="90">
                <a:solidFill>
                  <a:srgbClr val="C6CFD4"/>
                </a:solidFill>
                <a:latin typeface="Verdana"/>
                <a:cs typeface="Verdana"/>
              </a:rPr>
              <a:t>Using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1811036" y="1265441"/>
            <a:ext cx="3997960" cy="863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45"/>
              <a:t>Ladies</a:t>
            </a:r>
            <a:r>
              <a:rPr dirty="0" spc="-844"/>
              <a:t> </a:t>
            </a:r>
            <a:r>
              <a:rPr dirty="0" spc="-1145"/>
              <a:t>Toppers</a:t>
            </a:r>
          </a:p>
        </p:txBody>
      </p:sp>
      <p:sp>
        <p:nvSpPr>
          <p:cNvPr id="19" name="object 19" descr=""/>
          <p:cNvSpPr txBox="1"/>
          <p:nvPr/>
        </p:nvSpPr>
        <p:spPr>
          <a:xfrm>
            <a:off x="1641432" y="17995272"/>
            <a:ext cx="4337050" cy="5022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65">
                <a:solidFill>
                  <a:srgbClr val="C6CFD4"/>
                </a:solidFill>
                <a:latin typeface="Verdana"/>
                <a:cs typeface="Verdana"/>
              </a:rPr>
              <a:t>F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i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50">
                <a:solidFill>
                  <a:srgbClr val="C6CFD4"/>
                </a:solidFill>
                <a:latin typeface="Verdana"/>
                <a:cs typeface="Verdana"/>
              </a:rPr>
              <a:t>n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65">
                <a:solidFill>
                  <a:srgbClr val="C6CFD4"/>
                </a:solidFill>
                <a:latin typeface="Verdana"/>
                <a:cs typeface="Verdana"/>
              </a:rPr>
              <a:t>d</a:t>
            </a:r>
            <a:r>
              <a:rPr dirty="0" sz="1200" spc="41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o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u</a:t>
            </a:r>
            <a:r>
              <a:rPr dirty="0" sz="1200" spc="-170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t</a:t>
            </a:r>
            <a:r>
              <a:rPr dirty="0" sz="1200" spc="41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100">
                <a:solidFill>
                  <a:srgbClr val="C6CFD4"/>
                </a:solidFill>
                <a:latin typeface="Verdana"/>
                <a:cs typeface="Verdana"/>
              </a:rPr>
              <a:t>m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o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-30">
                <a:solidFill>
                  <a:srgbClr val="C6CFD4"/>
                </a:solidFill>
                <a:latin typeface="Verdana"/>
                <a:cs typeface="Verdana"/>
              </a:rPr>
              <a:t>r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e</a:t>
            </a:r>
            <a:r>
              <a:rPr dirty="0" sz="1200" spc="420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-20">
                <a:solidFill>
                  <a:srgbClr val="C6CFD4"/>
                </a:solidFill>
                <a:latin typeface="Verdana"/>
                <a:cs typeface="Verdana"/>
              </a:rPr>
              <a:t>a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t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-335">
                <a:solidFill>
                  <a:srgbClr val="C6CFD4"/>
                </a:solidFill>
                <a:latin typeface="Verdana"/>
                <a:cs typeface="Verdana"/>
              </a:rPr>
              <a:t>:</a:t>
            </a:r>
            <a:endParaRPr sz="12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869"/>
              </a:spcBef>
            </a:pPr>
            <a:r>
              <a:rPr dirty="0" u="sng" sz="1200" spc="15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W</a:t>
            </a:r>
            <a:r>
              <a:rPr dirty="0" u="sng" sz="1200" spc="-17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15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W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15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W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17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. </a:t>
            </a:r>
            <a:r>
              <a:rPr dirty="0" u="sng" sz="1200" spc="-9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S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H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U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N</a:t>
            </a:r>
            <a:r>
              <a:rPr dirty="0" u="sng" sz="1200" spc="-17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6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F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A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H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A</a:t>
            </a:r>
            <a:r>
              <a:rPr dirty="0" u="sng" sz="1200" spc="-17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13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I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R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17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.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C</a:t>
            </a:r>
            <a:r>
              <a:rPr dirty="0" u="sng" sz="1200" spc="-17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5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O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13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M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14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/</a:t>
            </a:r>
            <a:r>
              <a:rPr dirty="0" u="sng" sz="1200" spc="-17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L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A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6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D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13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I</a:t>
            </a:r>
            <a:r>
              <a:rPr dirty="0" u="sng" sz="1200" spc="-17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E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9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S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10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-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4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T</a:t>
            </a:r>
            <a:r>
              <a:rPr dirty="0" u="sng" sz="1200" spc="-17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5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O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13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P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13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P</a:t>
            </a:r>
            <a:r>
              <a:rPr dirty="0" u="sng" sz="1200" spc="-17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E</a:t>
            </a:r>
            <a:r>
              <a:rPr dirty="0" u="sng" sz="1200" spc="-175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50">
                <a:solidFill>
                  <a:srgbClr val="FDFA29"/>
                </a:solidFill>
                <a:uFill>
                  <a:solidFill>
                    <a:srgbClr val="FDFA29"/>
                  </a:solidFill>
                </a:uFill>
                <a:latin typeface="Verdana"/>
                <a:cs typeface="Verdana"/>
                <a:hlinkClick r:id="rId2"/>
              </a:rPr>
              <a:t>R</a:t>
            </a:r>
            <a:endParaRPr sz="1200">
              <a:latin typeface="Verdana"/>
              <a:cs typeface="Verdana"/>
            </a:endParaRPr>
          </a:p>
        </p:txBody>
      </p:sp>
      <p:pic>
        <p:nvPicPr>
          <p:cNvPr id="20" name="object 20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71799" y="0"/>
            <a:ext cx="1295399" cy="6857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6874" y="394646"/>
            <a:ext cx="6567805" cy="854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dirty="0" u="heavy" sz="1600" spc="-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"/>
                <a:cs typeface="Roboto"/>
                <a:hlinkClick r:id="rId2"/>
              </a:rPr>
              <a:t>Ladies'</a:t>
            </a:r>
            <a:r>
              <a:rPr dirty="0" u="heavy" sz="1600" spc="-4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"/>
                <a:cs typeface="Roboto"/>
                <a:hlinkClick r:id="rId2"/>
              </a:rPr>
              <a:t> </a:t>
            </a:r>
            <a:r>
              <a:rPr dirty="0" u="heavy" sz="160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"/>
                <a:cs typeface="Roboto"/>
                <a:hlinkClick r:id="rId2"/>
              </a:rPr>
              <a:t>toppers</a:t>
            </a:r>
            <a:r>
              <a:rPr dirty="0" sz="1600" spc="-4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are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versatile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pieces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of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clothing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that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offer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range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Roboto"/>
                <a:cs typeface="Roboto"/>
              </a:rPr>
              <a:t>of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benefits,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making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them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popular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choice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many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women.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Here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are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some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key</a:t>
            </a:r>
            <a:r>
              <a:rPr dirty="0" sz="1600" spc="-7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advantages:</a:t>
            </a:r>
            <a:endParaRPr sz="1600">
              <a:latin typeface="Roboto"/>
              <a:cs typeface="Roboto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96874" y="1531969"/>
            <a:ext cx="183388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1.</a:t>
            </a:r>
            <a:r>
              <a:rPr dirty="0" sz="2500" spc="-2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Roboto"/>
                <a:cs typeface="Roboto"/>
              </a:rPr>
              <a:t>Versatility</a:t>
            </a:r>
            <a:endParaRPr sz="2500">
              <a:latin typeface="Roboto"/>
              <a:cs typeface="Roboto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96874" y="2213921"/>
            <a:ext cx="6757034" cy="113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Layering:</a:t>
            </a:r>
            <a:r>
              <a:rPr dirty="0" sz="1600" spc="-5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Toppers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can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be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easily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layered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over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different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outfits,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making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them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suitable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various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occasions,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from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casual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outings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formal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events.</a:t>
            </a:r>
            <a:endParaRPr sz="1600">
              <a:latin typeface="Roboto"/>
              <a:cs typeface="Roboto"/>
            </a:endParaRPr>
          </a:p>
          <a:p>
            <a:pPr marL="12700" marR="510540">
              <a:lnSpc>
                <a:spcPct val="113300"/>
              </a:lnSpc>
            </a:pP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Seasonal</a:t>
            </a:r>
            <a:r>
              <a:rPr dirty="0" sz="16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Adaptability:</a:t>
            </a:r>
            <a:r>
              <a:rPr dirty="0" sz="16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Lightweight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toppers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are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perfect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spring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Roboto"/>
                <a:cs typeface="Roboto"/>
              </a:rPr>
              <a:t>and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summer,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while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heavier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fabrics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are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ideal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cooler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months.</a:t>
            </a:r>
            <a:endParaRPr sz="1600">
              <a:latin typeface="Roboto"/>
              <a:cs typeface="Roboto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96874" y="3627469"/>
            <a:ext cx="312610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2.</a:t>
            </a:r>
            <a:r>
              <a:rPr dirty="0" sz="25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Style</a:t>
            </a:r>
            <a:r>
              <a:rPr dirty="0" sz="25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Roboto"/>
                <a:cs typeface="Roboto"/>
              </a:rPr>
              <a:t>Enhancement</a:t>
            </a:r>
            <a:endParaRPr sz="2500">
              <a:latin typeface="Roboto"/>
              <a:cs typeface="Roboto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96874" y="4309421"/>
            <a:ext cx="6703059" cy="113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61290">
              <a:lnSpc>
                <a:spcPct val="113300"/>
              </a:lnSpc>
              <a:spcBef>
                <a:spcPts val="100"/>
              </a:spcBef>
            </a:pP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Fashion</a:t>
            </a:r>
            <a:r>
              <a:rPr dirty="0" sz="1600" spc="-6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Statement:</a:t>
            </a:r>
            <a:r>
              <a:rPr dirty="0" sz="1600" spc="-6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Toppers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add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chic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and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stylish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element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any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outfit, elevating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simple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look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something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more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sophisticated.</a:t>
            </a:r>
            <a:endParaRPr sz="1600">
              <a:latin typeface="Roboto"/>
              <a:cs typeface="Roboto"/>
            </a:endParaRPr>
          </a:p>
          <a:p>
            <a:pPr marL="12700" marR="5080">
              <a:lnSpc>
                <a:spcPct val="113300"/>
              </a:lnSpc>
            </a:pPr>
            <a:r>
              <a:rPr dirty="0" sz="1600" spc="-10" b="1">
                <a:solidFill>
                  <a:srgbClr val="FFFFFF"/>
                </a:solidFill>
                <a:latin typeface="Roboto"/>
                <a:cs typeface="Roboto"/>
              </a:rPr>
              <a:t>Customization:</a:t>
            </a:r>
            <a:r>
              <a:rPr dirty="0" sz="16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With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variety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of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styles,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colors,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and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patterns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available, toppers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allow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personalized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fashion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choices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that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reflect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individual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style.</a:t>
            </a:r>
            <a:endParaRPr sz="1600">
              <a:latin typeface="Roboto"/>
              <a:cs typeface="Roboto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6874" y="5722969"/>
            <a:ext cx="155765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3.</a:t>
            </a:r>
            <a:r>
              <a:rPr dirty="0" sz="2500" spc="-2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Roboto"/>
                <a:cs typeface="Roboto"/>
              </a:rPr>
              <a:t>Comfort</a:t>
            </a:r>
            <a:endParaRPr sz="2500">
              <a:latin typeface="Roboto"/>
              <a:cs typeface="Roboto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96874" y="6404921"/>
            <a:ext cx="6817995" cy="113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Easy</a:t>
            </a:r>
            <a:r>
              <a:rPr dirty="0" sz="1600" spc="-4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Wear:</a:t>
            </a:r>
            <a:r>
              <a:rPr dirty="0" sz="1600" spc="-3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Toppers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are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generally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loose-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fitting,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providing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comfort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without sacrificing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style.</a:t>
            </a:r>
            <a:endParaRPr sz="1600">
              <a:latin typeface="Roboto"/>
              <a:cs typeface="Roboto"/>
            </a:endParaRPr>
          </a:p>
          <a:p>
            <a:pPr marL="12700" marR="353695">
              <a:lnSpc>
                <a:spcPct val="113300"/>
              </a:lnSpc>
            </a:pPr>
            <a:r>
              <a:rPr dirty="0" sz="1600" spc="-10" b="1">
                <a:solidFill>
                  <a:srgbClr val="FFFFFF"/>
                </a:solidFill>
                <a:latin typeface="Roboto"/>
                <a:cs typeface="Roboto"/>
              </a:rPr>
              <a:t>Breathability:</a:t>
            </a:r>
            <a:r>
              <a:rPr dirty="0" sz="1600" spc="-4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Many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toppers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are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made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from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breathable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fabrics,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ensuring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comfort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even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in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warmer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weather.</a:t>
            </a:r>
            <a:endParaRPr sz="1600">
              <a:latin typeface="Roboto"/>
              <a:cs typeface="Roboto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6874" y="7818469"/>
            <a:ext cx="219710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4.</a:t>
            </a:r>
            <a:r>
              <a:rPr dirty="0" sz="2500" spc="-5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Flattering</a:t>
            </a:r>
            <a:r>
              <a:rPr dirty="0" sz="25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spc="-25" b="1">
                <a:solidFill>
                  <a:srgbClr val="FFFFFF"/>
                </a:solidFill>
                <a:latin typeface="Roboto"/>
                <a:cs typeface="Roboto"/>
              </a:rPr>
              <a:t>Fit</a:t>
            </a:r>
            <a:endParaRPr sz="2500">
              <a:latin typeface="Roboto"/>
              <a:cs typeface="Roboto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96874" y="8500421"/>
            <a:ext cx="6494780" cy="113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15900">
              <a:lnSpc>
                <a:spcPct val="113300"/>
              </a:lnSpc>
              <a:spcBef>
                <a:spcPts val="100"/>
              </a:spcBef>
            </a:pP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Body</a:t>
            </a:r>
            <a:r>
              <a:rPr dirty="0" sz="1600" spc="-5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Shape:</a:t>
            </a:r>
            <a:r>
              <a:rPr dirty="0" sz="1600" spc="-5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Toppers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often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have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forgiving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silhouette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that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can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flatter various</a:t>
            </a:r>
            <a:r>
              <a:rPr dirty="0" sz="1600" spc="-7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body</a:t>
            </a:r>
            <a:r>
              <a:rPr dirty="0" sz="1600" spc="-7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types,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providing</a:t>
            </a:r>
            <a:r>
              <a:rPr dirty="0" sz="1600" spc="-7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coverage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in</a:t>
            </a:r>
            <a:r>
              <a:rPr dirty="0" sz="1600" spc="-7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desired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areas.</a:t>
            </a:r>
            <a:endParaRPr sz="1600">
              <a:latin typeface="Roboto"/>
              <a:cs typeface="Roboto"/>
            </a:endParaRPr>
          </a:p>
          <a:p>
            <a:pPr marL="12700" marR="5080">
              <a:lnSpc>
                <a:spcPct val="113300"/>
              </a:lnSpc>
            </a:pP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Length</a:t>
            </a:r>
            <a:r>
              <a:rPr dirty="0" sz="1600" spc="-5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Options:</a:t>
            </a:r>
            <a:r>
              <a:rPr dirty="0" sz="16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Available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in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different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lengths,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from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70">
                <a:solidFill>
                  <a:srgbClr val="FFFFFF"/>
                </a:solidFill>
                <a:latin typeface="Roboto"/>
                <a:cs typeface="Roboto"/>
              </a:rPr>
              <a:t>waist-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length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full- length,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allowing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flattering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fit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depending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on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the</a:t>
            </a:r>
            <a:r>
              <a:rPr dirty="0" sz="1600" spc="-2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wearer’s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preference.</a:t>
            </a:r>
            <a:endParaRPr sz="1600">
              <a:latin typeface="Roboto"/>
              <a:cs typeface="Roboto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96874" y="9913968"/>
            <a:ext cx="199771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5.</a:t>
            </a:r>
            <a:r>
              <a:rPr dirty="0" sz="2500" spc="-2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Roboto"/>
                <a:cs typeface="Roboto"/>
              </a:rPr>
              <a:t>Practicality</a:t>
            </a:r>
            <a:endParaRPr sz="2500">
              <a:latin typeface="Roboto"/>
              <a:cs typeface="Roboto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96874" y="10595920"/>
            <a:ext cx="6678930" cy="113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80695">
              <a:lnSpc>
                <a:spcPct val="113300"/>
              </a:lnSpc>
              <a:spcBef>
                <a:spcPts val="100"/>
              </a:spcBef>
            </a:pP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Easy</a:t>
            </a:r>
            <a:r>
              <a:rPr dirty="0" sz="16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Maintenance:</a:t>
            </a:r>
            <a:r>
              <a:rPr dirty="0" sz="1600" spc="-4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Most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toppers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are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easy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care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for,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often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requiring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simple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washing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and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minimal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ironing.</a:t>
            </a:r>
            <a:endParaRPr sz="1600">
              <a:latin typeface="Roboto"/>
              <a:cs typeface="Roboto"/>
            </a:endParaRPr>
          </a:p>
          <a:p>
            <a:pPr marL="12700" marR="5080">
              <a:lnSpc>
                <a:spcPct val="113300"/>
              </a:lnSpc>
            </a:pPr>
            <a:r>
              <a:rPr dirty="0" sz="1600" spc="-10" b="1">
                <a:solidFill>
                  <a:srgbClr val="FFFFFF"/>
                </a:solidFill>
                <a:latin typeface="Roboto"/>
                <a:cs typeface="Roboto"/>
              </a:rPr>
              <a:t>Travel-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Friendly:</a:t>
            </a:r>
            <a:r>
              <a:rPr dirty="0" sz="16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Lightweight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and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easy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pack,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toppers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are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great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travel,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providing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an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extra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layer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without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adding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bulk.</a:t>
            </a:r>
            <a:endParaRPr sz="1600">
              <a:latin typeface="Roboto"/>
              <a:cs typeface="Roboto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96874" y="12009468"/>
            <a:ext cx="322643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6.</a:t>
            </a:r>
            <a:r>
              <a:rPr dirty="0" sz="25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Seasonal</a:t>
            </a:r>
            <a:r>
              <a:rPr dirty="0" sz="2500" spc="-4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Roboto"/>
                <a:cs typeface="Roboto"/>
              </a:rPr>
              <a:t>Transition</a:t>
            </a:r>
            <a:endParaRPr sz="2500">
              <a:latin typeface="Roboto"/>
              <a:cs typeface="Roboto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96874" y="12691420"/>
            <a:ext cx="6605905" cy="113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Perfect</a:t>
            </a:r>
            <a:r>
              <a:rPr dirty="0" sz="1600" spc="-3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for</a:t>
            </a:r>
            <a:r>
              <a:rPr dirty="0" sz="1600" spc="-3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Layering:</a:t>
            </a:r>
            <a:r>
              <a:rPr dirty="0" sz="1600" spc="-2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During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transitional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weather,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toppers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provide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just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Roboto"/>
                <a:cs typeface="Roboto"/>
              </a:rPr>
              <a:t>the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right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amount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of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warmth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without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overheating.</a:t>
            </a:r>
            <a:endParaRPr sz="1600">
              <a:latin typeface="Roboto"/>
              <a:cs typeface="Roboto"/>
            </a:endParaRPr>
          </a:p>
          <a:p>
            <a:pPr marL="12700" marR="355600">
              <a:lnSpc>
                <a:spcPct val="113300"/>
              </a:lnSpc>
            </a:pP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Wardrobe</a:t>
            </a:r>
            <a:r>
              <a:rPr dirty="0" sz="1600" spc="-5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Extension:</a:t>
            </a:r>
            <a:r>
              <a:rPr dirty="0" sz="1600" spc="-5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Adding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topper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can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extend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the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use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of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seasonal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pieces,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making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them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suitable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different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times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of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the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year.</a:t>
            </a:r>
            <a:endParaRPr sz="1600">
              <a:latin typeface="Roboto"/>
              <a:cs typeface="Roboto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96874" y="14104968"/>
            <a:ext cx="310451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7.</a:t>
            </a:r>
            <a:r>
              <a:rPr dirty="0" sz="2500" spc="3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b="1">
                <a:solidFill>
                  <a:srgbClr val="FFFFFF"/>
                </a:solidFill>
                <a:latin typeface="Roboto"/>
                <a:cs typeface="Roboto"/>
              </a:rPr>
              <a:t>Affordable</a:t>
            </a:r>
            <a:r>
              <a:rPr dirty="0" sz="2500" spc="4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2500" spc="-10" b="1">
                <a:solidFill>
                  <a:srgbClr val="FFFFFF"/>
                </a:solidFill>
                <a:latin typeface="Roboto"/>
                <a:cs typeface="Roboto"/>
              </a:rPr>
              <a:t>Fashion</a:t>
            </a:r>
            <a:endParaRPr sz="2500">
              <a:latin typeface="Roboto"/>
              <a:cs typeface="Roboto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96874" y="14786920"/>
            <a:ext cx="6795134" cy="2787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40080">
              <a:lnSpc>
                <a:spcPct val="113300"/>
              </a:lnSpc>
              <a:spcBef>
                <a:spcPts val="100"/>
              </a:spcBef>
            </a:pPr>
            <a:r>
              <a:rPr dirty="0" sz="1600" spc="-30" b="1">
                <a:solidFill>
                  <a:srgbClr val="FFFFFF"/>
                </a:solidFill>
                <a:latin typeface="Roboto"/>
                <a:cs typeface="Roboto"/>
              </a:rPr>
              <a:t>Cost-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Effective:</a:t>
            </a:r>
            <a:r>
              <a:rPr dirty="0" sz="1600" spc="-3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Toppers</a:t>
            </a:r>
            <a:r>
              <a:rPr dirty="0" sz="1600" spc="-2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are</a:t>
            </a:r>
            <a:r>
              <a:rPr dirty="0" sz="1600" spc="-2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often</a:t>
            </a:r>
            <a:r>
              <a:rPr dirty="0" sz="1600" spc="-2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reasonably</a:t>
            </a:r>
            <a:r>
              <a:rPr dirty="0" sz="1600" spc="-2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priced,</a:t>
            </a:r>
            <a:r>
              <a:rPr dirty="0" sz="1600" spc="-2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offering</a:t>
            </a:r>
            <a:r>
              <a:rPr dirty="0" sz="1600" spc="-3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2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cost-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effective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way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update</a:t>
            </a:r>
            <a:r>
              <a:rPr dirty="0" sz="1600" spc="-3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4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wardrobe.</a:t>
            </a:r>
            <a:endParaRPr sz="1600">
              <a:latin typeface="Roboto"/>
              <a:cs typeface="Roboto"/>
            </a:endParaRPr>
          </a:p>
          <a:p>
            <a:pPr marL="12700" marR="5080">
              <a:lnSpc>
                <a:spcPct val="113300"/>
              </a:lnSpc>
            </a:pP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Multiple</a:t>
            </a:r>
            <a:r>
              <a:rPr dirty="0" sz="1600" spc="-6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Uses:</a:t>
            </a:r>
            <a:r>
              <a:rPr dirty="0" sz="1600" spc="-6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Given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their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versatility,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one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topper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can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be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paired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with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multiple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outfits,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providing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great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value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for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money.</a:t>
            </a:r>
            <a:endParaRPr sz="16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600">
              <a:latin typeface="Roboto"/>
              <a:cs typeface="Roboto"/>
            </a:endParaRPr>
          </a:p>
          <a:p>
            <a:pPr marL="12700" marR="271145">
              <a:lnSpc>
                <a:spcPct val="113300"/>
              </a:lnSpc>
            </a:pP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Incorporating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ladies'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topper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into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your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wardrobe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not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only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enhances</a:t>
            </a:r>
            <a:r>
              <a:rPr dirty="0" sz="1600" spc="-6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your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style</a:t>
            </a:r>
            <a:r>
              <a:rPr dirty="0" sz="1600" spc="-7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but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also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adds</a:t>
            </a:r>
            <a:r>
              <a:rPr dirty="0" sz="1600" spc="-7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practicality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and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comfort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</a:t>
            </a:r>
            <a:r>
              <a:rPr dirty="0" sz="1600" spc="-7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your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Roboto"/>
                <a:cs typeface="Roboto"/>
              </a:rPr>
              <a:t>everyday</a:t>
            </a:r>
            <a:r>
              <a:rPr dirty="0" sz="1600" spc="-6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dressing.</a:t>
            </a:r>
            <a:endParaRPr sz="16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6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read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more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information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Roboto"/>
                <a:cs typeface="Roboto"/>
              </a:rPr>
              <a:t>about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Ladies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Topper,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click</a:t>
            </a:r>
            <a:r>
              <a:rPr dirty="0" sz="1600" spc="-5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u="heavy" sz="1600" spc="-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"/>
                <a:cs typeface="Roboto"/>
                <a:hlinkClick r:id="rId3"/>
              </a:rPr>
              <a:t>https://sco.lt/7IJ1sW</a:t>
            </a:r>
            <a:endParaRPr sz="16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and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call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now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at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+86</a:t>
            </a:r>
            <a:r>
              <a:rPr dirty="0" sz="1600" spc="-45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b="1">
                <a:solidFill>
                  <a:srgbClr val="FFFFFF"/>
                </a:solidFill>
                <a:latin typeface="Roboto"/>
                <a:cs typeface="Roboto"/>
              </a:rPr>
              <a:t>13589341657</a:t>
            </a:r>
            <a:r>
              <a:rPr dirty="0" sz="1600" spc="-50" b="1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or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email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us</a:t>
            </a:r>
            <a:r>
              <a:rPr dirty="0" sz="1600" spc="-5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>
                <a:solidFill>
                  <a:srgbClr val="FFFFFF"/>
                </a:solidFill>
                <a:latin typeface="Roboto"/>
                <a:cs typeface="Roboto"/>
              </a:rPr>
              <a:t>at</a:t>
            </a:r>
            <a:r>
              <a:rPr dirty="0" sz="1600" spc="-45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Roboto"/>
                <a:cs typeface="Roboto"/>
                <a:hlinkClick r:id="rId4"/>
              </a:rPr>
              <a:t>info@shunfahair.com</a:t>
            </a:r>
            <a:endParaRPr sz="16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sta</dc:creator>
  <cp:keywords>DAGNWprhdEU,BAE4KsCzrOk</cp:keywords>
  <dc:title>White Colorful Modern Timeline Design Process Infographic</dc:title>
  <dcterms:created xsi:type="dcterms:W3CDTF">2024-08-09T11:30:36Z</dcterms:created>
  <dcterms:modified xsi:type="dcterms:W3CDTF">2024-08-09T11:30:36Z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2024-08-09T00:00:00Z</vt:filetime>
  </property>
  <property fmtid="{D5CDD505-2E9C-101B-9397-08002B2CF9AE}" pid="3" name="Creator">
    <vt:lpwstr>Canva</vt:lpwstr>
  </property>
  <property fmtid="{D5CDD505-2E9C-101B-9397-08002B2CF9AE}" pid="4" name="LastSaved">
    <vt:filetime>2024-08-09T00:00:00Z</vt:filetime>
  </property>
  <property fmtid="{D5CDD505-2E9C-101B-9397-08002B2CF9AE}" pid="5" name="Producer">
    <vt:lpwstr>Canva</vt:lpwstr>
  </property>
</Properties>
</file>